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5" r:id="rId6"/>
    <p:sldId id="266" r:id="rId7"/>
    <p:sldId id="263" r:id="rId8"/>
    <p:sldId id="264" r:id="rId9"/>
    <p:sldId id="257" r:id="rId10"/>
    <p:sldId id="258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00AB65-907B-406F-BE0C-A04CE7AE6A7E}" v="33" dt="2022-04-07T21:54:52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EC3FD-275D-40CA-8DD7-A29893C68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DCB33-7FB6-4DF3-B30F-77CE0A243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89318-FDF9-4233-A332-7775C2A7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C9352-0556-42A5-8B9C-C469236A7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8EF94-750D-4BFD-8ADA-559A56D1E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6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1941-60CF-4DF7-A2F6-DFEEBB704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FD5C7D-9285-4966-9493-021770958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81DD-A3CF-4E65-97B2-F2D1CC48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A9770-2859-4980-9040-DE9B6418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A176C-912D-4BAD-B282-F2BDFEC6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9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B097AB-50DB-4BFB-8B9B-0D86098C81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A57AA-5553-48C8-B6E8-9D03EC841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5B3D-7004-4F3E-81DA-984EB93E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99113-2FF8-4737-8E2C-091DE38A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CCB44-082E-4258-AB98-E7376666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0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28C1-E4AD-496A-A132-5D75B8A7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72BC-34BC-415C-B525-416F97ACC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E69A-14FF-43CA-B086-59681781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FA77-0471-4351-9639-1E6B6904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EB33F-1A51-4B1E-8D52-42247934A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4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CEC1-0166-4860-80EC-957BF4912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CE515-2C9F-4084-B3FF-156697C1C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2F4B6-5442-4FB2-A944-B19C9A16D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A7B4A-3B8F-4B90-BA24-6A470F08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A9695-18BF-4471-AD75-71EDDB79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2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2761-9726-4723-8F1A-27F3F13E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4DB3-7CF6-4D77-837B-36791AE13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0022F-EC91-4D89-83FF-749F1B07A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5A98A-6791-4ADB-AC45-B2C0DC557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F8DA7-AB25-4E99-A576-3A0AF6C8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176E-1115-48A1-AA70-980C41ED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FA7-41C6-4D89-A6A1-8837B3CE8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41C54-D4C2-4072-A5B5-7C8AB15F1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BBBC7-A494-47A7-BBBF-2F2F9D033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36772D-E40B-4CA5-B4BB-876303170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869B7E-A663-45D0-8B93-D25B3FF96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A32569-073E-47A9-ABFB-02A72990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988D1-A1AE-43A0-BD21-A8A212BD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A19B7-9CCE-42C1-AE78-1E6CAAFB2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9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674C5-EE5E-4576-8F98-757C618F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12260-40F2-4AF9-8BD0-7E29A77AC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0550C-03FE-4D83-BBE9-EC7F6AF89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A5E2A-42F6-4673-84F4-9C7EFA2F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0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BBBF9-E6E3-4355-A3C9-C00D109AB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EE18E-C29A-4995-B14D-D30DBC71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97EFD-8E28-41F7-94B7-32BBA2F37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EB5A-7190-47E8-B4B9-D1FCE799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BFC07-2625-461B-8309-7D3F0B46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266EE-B0E0-4654-96EF-51BC87DE5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3213D-7D6C-4190-B4AE-269D7873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837E1-7FAC-42DB-9888-ECB0946A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CA597-427F-457E-8F59-109979A5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289A-91CC-46D9-B883-7422F8B56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35C8AD-A553-4E2F-AD62-71A600B7F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F0131-664D-497B-ADDF-BF8240E5B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0E715-15AE-4103-8F34-21C8AE5B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2258-0B61-4FCF-8B57-6B27CCDB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4428D-525A-4D80-B876-73A27EA8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3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22112-024F-4CB2-AA45-881A46F5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66EC8-F8D2-4700-B6BC-4DB8A362A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5C653-AB70-4993-94B4-BA5D9DDA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1C65-4E33-4488-8017-AD95FFA8B1E6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AAA7D-995F-4671-B129-E991A09DA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68577-7C69-47E3-8BEE-E842711D4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C846B-C183-4BE2-9604-A82EB7BFB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9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93833-6610-4D0F-A2CD-14D02ABF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265" y="900780"/>
            <a:ext cx="10549467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Probing the Structure and Dynamics of Ammonium Formate Using Microwave Spectroscopy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55406-55CB-44AA-A609-15435901F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464" y="3279913"/>
            <a:ext cx="11159068" cy="165576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 Kristen Roehling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Mentors: Dr. Stephen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Kukolich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Dr. Adam Daly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University of Arizona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Arizona Space Grant Consortium, Hilton Tucson East, April 23, 2022</a:t>
            </a:r>
          </a:p>
        </p:txBody>
      </p:sp>
      <p:pic>
        <p:nvPicPr>
          <p:cNvPr id="1026" name="Picture 2" descr="Spotlights | cbc.arizona.edu">
            <a:extLst>
              <a:ext uri="{FF2B5EF4-FFF2-40B4-BE49-F238E27FC236}">
                <a16:creationId xmlns:a16="http://schemas.microsoft.com/office/drawing/2014/main" id="{582E98F5-AD76-4944-B620-30962FFA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4" y="5519070"/>
            <a:ext cx="31146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izona NASA Vertical Text">
            <a:extLst>
              <a:ext uri="{FF2B5EF4-FFF2-40B4-BE49-F238E27FC236}">
                <a16:creationId xmlns:a16="http://schemas.microsoft.com/office/drawing/2014/main" id="{E37A5625-592F-4F61-BFF9-68CAAE5E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SA Insignia Color">
            <a:extLst>
              <a:ext uri="{FF2B5EF4-FFF2-40B4-BE49-F238E27FC236}">
                <a16:creationId xmlns:a16="http://schemas.microsoft.com/office/drawing/2014/main" id="{DC1B40FF-CE0B-4E7B-AFB5-40E0183C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42" y="5366003"/>
            <a:ext cx="1344083" cy="14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5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9825-20C2-49F5-BCEC-75F2F8E9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70488-E025-413D-AC01-E5BDA7E76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Special thank you to my mentors, Dr. Stephen Kukolich and Dr. Adam Daly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Arizona NASA Space Grant Consortium for funding my research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University of Arizona Department of Chemistry and Biochemistry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Arizona NASA Vertical Text">
            <a:extLst>
              <a:ext uri="{FF2B5EF4-FFF2-40B4-BE49-F238E27FC236}">
                <a16:creationId xmlns:a16="http://schemas.microsoft.com/office/drawing/2014/main" id="{9612872B-6BFE-4D44-9173-6567E570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potlights | cbc.arizona.edu">
            <a:extLst>
              <a:ext uri="{FF2B5EF4-FFF2-40B4-BE49-F238E27FC236}">
                <a16:creationId xmlns:a16="http://schemas.microsoft.com/office/drawing/2014/main" id="{F958FFEC-D604-4252-9988-426A3A01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4" y="5519070"/>
            <a:ext cx="31146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ASA Insignia Color">
            <a:extLst>
              <a:ext uri="{FF2B5EF4-FFF2-40B4-BE49-F238E27FC236}">
                <a16:creationId xmlns:a16="http://schemas.microsoft.com/office/drawing/2014/main" id="{A5EA7F28-AFD7-4976-9E81-FCC5795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42" y="5366003"/>
            <a:ext cx="1344083" cy="14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14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9DD9-589B-48FC-B712-59A068EE1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33" y="2637896"/>
            <a:ext cx="4461933" cy="1582208"/>
          </a:xfrm>
        </p:spPr>
        <p:txBody>
          <a:bodyPr>
            <a:normAutofit/>
          </a:bodyPr>
          <a:lstStyle/>
          <a:p>
            <a:r>
              <a:rPr lang="en-US" sz="8000" dirty="0"/>
              <a:t>Thank You</a:t>
            </a:r>
          </a:p>
        </p:txBody>
      </p:sp>
      <p:pic>
        <p:nvPicPr>
          <p:cNvPr id="4" name="Picture 4" descr="Arizona NASA Vertical Text">
            <a:extLst>
              <a:ext uri="{FF2B5EF4-FFF2-40B4-BE49-F238E27FC236}">
                <a16:creationId xmlns:a16="http://schemas.microsoft.com/office/drawing/2014/main" id="{11C9A5C9-C01E-4CA5-9EA3-4AFA1EA5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79141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ASA Insignia Color">
            <a:extLst>
              <a:ext uri="{FF2B5EF4-FFF2-40B4-BE49-F238E27FC236}">
                <a16:creationId xmlns:a16="http://schemas.microsoft.com/office/drawing/2014/main" id="{E53E6DFC-30C8-48AD-BAFF-09A1911D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42" y="5366003"/>
            <a:ext cx="1344083" cy="14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otlights | cbc.arizona.edu">
            <a:extLst>
              <a:ext uri="{FF2B5EF4-FFF2-40B4-BE49-F238E27FC236}">
                <a16:creationId xmlns:a16="http://schemas.microsoft.com/office/drawing/2014/main" id="{94C22E3B-686E-43DC-AB8F-3A93B98C3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4" y="5519070"/>
            <a:ext cx="311467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45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6A7B3-4FFD-4230-946F-06D86AE7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0DB2-E8BC-44CB-97FB-D9B65F97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0394"/>
            <a:ext cx="62738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Microwave spectroscopy allows the analysis of the structure and dynamics of molecules in the gas phase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Studying ammonium formate provides useful information about the base pair in DNA of adenine and thymine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Useful to also study deuterated (heavy hydrogen) 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D829-D822-4785-ACAC-D7D00474E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91" t="45323" r="22231" b="8131"/>
          <a:stretch/>
        </p:blipFill>
        <p:spPr>
          <a:xfrm>
            <a:off x="7112000" y="1027906"/>
            <a:ext cx="4673600" cy="2367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997EC-E412-4257-A313-1063FCE3B1A8}"/>
              </a:ext>
            </a:extLst>
          </p:cNvPr>
          <p:cNvSpPr txBox="1"/>
          <p:nvPr/>
        </p:nvSpPr>
        <p:spPr>
          <a:xfrm>
            <a:off x="7882491" y="3462296"/>
            <a:ext cx="405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form of ammonium formate, created using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RPluto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77DB48-5FD9-4BFD-8025-69CB2756FDDE}"/>
              </a:ext>
            </a:extLst>
          </p:cNvPr>
          <p:cNvSpPr/>
          <p:nvPr/>
        </p:nvSpPr>
        <p:spPr>
          <a:xfrm rot="1152846">
            <a:off x="8239944" y="1217132"/>
            <a:ext cx="3034690" cy="994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Base pair - Wikipedia">
            <a:extLst>
              <a:ext uri="{FF2B5EF4-FFF2-40B4-BE49-F238E27FC236}">
                <a16:creationId xmlns:a16="http://schemas.microsoft.com/office/drawing/2014/main" id="{03E0CFB4-DAB0-4092-ADA7-CB0EF651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47" y="4113662"/>
            <a:ext cx="3217899" cy="20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A13C5F-4735-4BA9-9C59-D325AA126C6E}"/>
              </a:ext>
            </a:extLst>
          </p:cNvPr>
          <p:cNvSpPr txBox="1"/>
          <p:nvPr/>
        </p:nvSpPr>
        <p:spPr>
          <a:xfrm>
            <a:off x="6681009" y="6158197"/>
            <a:ext cx="405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Wikipedia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E8B03C-7C34-4FE8-AC84-DE3119D1810A}"/>
              </a:ext>
            </a:extLst>
          </p:cNvPr>
          <p:cNvSpPr/>
          <p:nvPr/>
        </p:nvSpPr>
        <p:spPr>
          <a:xfrm rot="20831369">
            <a:off x="7915871" y="4217130"/>
            <a:ext cx="1469817" cy="472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4" descr="Arizona NASA Vertical Text">
            <a:extLst>
              <a:ext uri="{FF2B5EF4-FFF2-40B4-BE49-F238E27FC236}">
                <a16:creationId xmlns:a16="http://schemas.microsoft.com/office/drawing/2014/main" id="{44BDBFA2-AB8B-483C-88B8-1AF57B25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5649C-4434-49C8-9A31-B32ACFBEC021}"/>
              </a:ext>
            </a:extLst>
          </p:cNvPr>
          <p:cNvSpPr txBox="1"/>
          <p:nvPr/>
        </p:nvSpPr>
        <p:spPr>
          <a:xfrm>
            <a:off x="6681009" y="6154321"/>
            <a:ext cx="405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Wikipedia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8F0F7F-0410-4C4F-949F-2B5BD62A7E55}"/>
              </a:ext>
            </a:extLst>
          </p:cNvPr>
          <p:cNvSpPr/>
          <p:nvPr/>
        </p:nvSpPr>
        <p:spPr>
          <a:xfrm rot="21107711">
            <a:off x="7954874" y="2299031"/>
            <a:ext cx="3034690" cy="9947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371AD0-C75D-4BDF-BD9C-9937BADD19C0}"/>
              </a:ext>
            </a:extLst>
          </p:cNvPr>
          <p:cNvCxnSpPr>
            <a:cxnSpLocks/>
          </p:cNvCxnSpPr>
          <p:nvPr/>
        </p:nvCxnSpPr>
        <p:spPr>
          <a:xfrm>
            <a:off x="9760688" y="1690688"/>
            <a:ext cx="710458" cy="297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0B4D71-A74E-4454-9E20-83DEF372487C}"/>
              </a:ext>
            </a:extLst>
          </p:cNvPr>
          <p:cNvCxnSpPr>
            <a:cxnSpLocks/>
          </p:cNvCxnSpPr>
          <p:nvPr/>
        </p:nvCxnSpPr>
        <p:spPr>
          <a:xfrm flipH="1">
            <a:off x="9016409" y="2796414"/>
            <a:ext cx="1211537" cy="169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67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C50F-E719-4381-A4B9-49ACB9E8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B16E2-90CB-4CE5-B3AA-68862FC9E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19" y="1825625"/>
            <a:ext cx="8146312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Optimize theoretical structure using a variety of methods and basis sets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optimal structure to predict energy transitions in our frequency range – the microwave spectrum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near these predicted energy levels to find lines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Create a fit with the lines found, and continue to find lines to converge the calculated structure to the experimental findings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Repeat with a fully deuterated sample</a:t>
            </a:r>
          </a:p>
        </p:txBody>
      </p:sp>
      <p:pic>
        <p:nvPicPr>
          <p:cNvPr id="4" name="Picture 4" descr="Arizona NASA Vertical Text">
            <a:extLst>
              <a:ext uri="{FF2B5EF4-FFF2-40B4-BE49-F238E27FC236}">
                <a16:creationId xmlns:a16="http://schemas.microsoft.com/office/drawing/2014/main" id="{09D2E110-CFE3-4507-8FC5-53BE91CA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door, floor, cluttered, messy&#10;&#10;Description automatically generated">
            <a:extLst>
              <a:ext uri="{FF2B5EF4-FFF2-40B4-BE49-F238E27FC236}">
                <a16:creationId xmlns:a16="http://schemas.microsoft.com/office/drawing/2014/main" id="{2C61188C-AEA6-43D4-83D1-DC3D2F673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45" y="996857"/>
            <a:ext cx="2845594" cy="3794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B90FB3-4A7B-4DCE-93E0-AC323C78ABCD}"/>
              </a:ext>
            </a:extLst>
          </p:cNvPr>
          <p:cNvSpPr txBox="1"/>
          <p:nvPr/>
        </p:nvSpPr>
        <p:spPr>
          <a:xfrm>
            <a:off x="8995145" y="4790982"/>
            <a:ext cx="2675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Image of spectrometer #1</a:t>
            </a:r>
          </a:p>
        </p:txBody>
      </p:sp>
    </p:spTree>
    <p:extLst>
      <p:ext uri="{BB962C8B-B14F-4D97-AF65-F5344CB8AC3E}">
        <p14:creationId xmlns:p14="http://schemas.microsoft.com/office/powerpoint/2010/main" val="3980180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D66392-A1CF-4BEA-A047-5EF0727CB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03" y="318977"/>
            <a:ext cx="5383789" cy="5847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E3751E-3698-479D-A934-1D1E77409E58}"/>
              </a:ext>
            </a:extLst>
          </p:cNvPr>
          <p:cNvSpPr txBox="1"/>
          <p:nvPr/>
        </p:nvSpPr>
        <p:spPr>
          <a:xfrm>
            <a:off x="4745664" y="6169691"/>
            <a:ext cx="270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Kukolich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6" name="Picture 4" descr="Arizona NASA Vertical Text">
            <a:extLst>
              <a:ext uri="{FF2B5EF4-FFF2-40B4-BE49-F238E27FC236}">
                <a16:creationId xmlns:a16="http://schemas.microsoft.com/office/drawing/2014/main" id="{217B551A-A900-4E4D-9F1B-16B305976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5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E6E0CD-7AB1-4EAB-8169-1510A36C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" t="2790" r="9418" b="7442"/>
          <a:stretch/>
        </p:blipFill>
        <p:spPr>
          <a:xfrm>
            <a:off x="0" y="-4446"/>
            <a:ext cx="12192000" cy="6862446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9A273AF1-09BA-406E-8C67-D7BCE944DD3D}"/>
              </a:ext>
            </a:extLst>
          </p:cNvPr>
          <p:cNvSpPr/>
          <p:nvPr/>
        </p:nvSpPr>
        <p:spPr>
          <a:xfrm>
            <a:off x="3189767" y="2105247"/>
            <a:ext cx="350875" cy="3296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85BDC67-97B3-4F89-932D-C92A0F4A8C8A}"/>
              </a:ext>
            </a:extLst>
          </p:cNvPr>
          <p:cNvSpPr/>
          <p:nvPr/>
        </p:nvSpPr>
        <p:spPr>
          <a:xfrm>
            <a:off x="3517604" y="1623238"/>
            <a:ext cx="350875" cy="3296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A1793BC-78B2-438A-A866-B15D39ADC1A5}"/>
              </a:ext>
            </a:extLst>
          </p:cNvPr>
          <p:cNvSpPr/>
          <p:nvPr/>
        </p:nvSpPr>
        <p:spPr>
          <a:xfrm>
            <a:off x="6797749" y="1293629"/>
            <a:ext cx="350875" cy="3296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8DB0948-5E70-43E0-BD09-2D300FCBFDBE}"/>
              </a:ext>
            </a:extLst>
          </p:cNvPr>
          <p:cNvSpPr/>
          <p:nvPr/>
        </p:nvSpPr>
        <p:spPr>
          <a:xfrm>
            <a:off x="7393172" y="279990"/>
            <a:ext cx="350875" cy="3296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6D0CE8D-AE33-4836-A6FC-3B1AA83EE5E8}"/>
              </a:ext>
            </a:extLst>
          </p:cNvPr>
          <p:cNvSpPr/>
          <p:nvPr/>
        </p:nvSpPr>
        <p:spPr>
          <a:xfrm>
            <a:off x="7217734" y="1623238"/>
            <a:ext cx="350875" cy="3296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1B67-51AE-4A2E-8897-209A5589C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Comparing Predictions and Experimental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B73C22-7753-4AF1-8A7A-15871E0D6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35824"/>
              </p:ext>
            </p:extLst>
          </p:nvPr>
        </p:nvGraphicFramePr>
        <p:xfrm>
          <a:off x="604283" y="2733416"/>
          <a:ext cx="6293294" cy="2334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6647">
                  <a:extLst>
                    <a:ext uri="{9D8B030D-6E8A-4147-A177-3AD203B41FA5}">
                      <a16:colId xmlns:a16="http://schemas.microsoft.com/office/drawing/2014/main" val="1373365648"/>
                    </a:ext>
                  </a:extLst>
                </a:gridCol>
                <a:gridCol w="3146647">
                  <a:extLst>
                    <a:ext uri="{9D8B030D-6E8A-4147-A177-3AD203B41FA5}">
                      <a16:colId xmlns:a16="http://schemas.microsoft.com/office/drawing/2014/main" val="670340652"/>
                    </a:ext>
                  </a:extLst>
                </a:gridCol>
              </a:tblGrid>
              <a:tr h="7055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Method/Basis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Predicted 0 </a:t>
                      </a:r>
                      <a:r>
                        <a:rPr lang="en-US" sz="2400" dirty="0">
                          <a:sym typeface="Wingdings" panose="05000000000000000000" pitchFamily="2" charset="2"/>
                        </a:rPr>
                        <a:t> 1 (B + C)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278701"/>
                  </a:ext>
                </a:extLst>
              </a:tr>
              <a:tr h="40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B3LYP 6-311++G**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7504.80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478925"/>
                  </a:ext>
                </a:extLst>
              </a:tr>
              <a:tr h="4662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DFT wB97XD 6-31G*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7994.94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687135"/>
                  </a:ext>
                </a:extLst>
              </a:tr>
              <a:tr h="7055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DFT MO6 6-31++G**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7774.16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929036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4A833C-0A36-428D-8B3A-9D2EEA565DEF}"/>
              </a:ext>
            </a:extLst>
          </p:cNvPr>
          <p:cNvCxnSpPr/>
          <p:nvPr/>
        </p:nvCxnSpPr>
        <p:spPr>
          <a:xfrm>
            <a:off x="7219506" y="3900695"/>
            <a:ext cx="12227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5B7747-F867-4FCB-B4A9-69FF08BE2E7B}"/>
              </a:ext>
            </a:extLst>
          </p:cNvPr>
          <p:cNvSpPr txBox="1"/>
          <p:nvPr/>
        </p:nvSpPr>
        <p:spPr>
          <a:xfrm flipH="1">
            <a:off x="8578938" y="3300530"/>
            <a:ext cx="3138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Experimental: 7564.3984 MHz</a:t>
            </a:r>
          </a:p>
        </p:txBody>
      </p:sp>
    </p:spTree>
    <p:extLst>
      <p:ext uri="{BB962C8B-B14F-4D97-AF65-F5344CB8AC3E}">
        <p14:creationId xmlns:p14="http://schemas.microsoft.com/office/powerpoint/2010/main" val="1027652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700F4D-3B2A-4772-ADD0-AB3DA169209B}"/>
              </a:ext>
            </a:extLst>
          </p:cNvPr>
          <p:cNvSpPr txBox="1"/>
          <p:nvPr/>
        </p:nvSpPr>
        <p:spPr>
          <a:xfrm>
            <a:off x="5649044" y="5338000"/>
            <a:ext cx="3221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Kukolich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60D8C1-839A-470C-A430-6FA9C1DC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01631"/>
            <a:ext cx="5854995" cy="428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D5B53C-0607-472E-A344-6E47F46169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26" t="22326" r="41657" b="23101"/>
          <a:stretch/>
        </p:blipFill>
        <p:spPr>
          <a:xfrm>
            <a:off x="5885290" y="1657687"/>
            <a:ext cx="2503250" cy="365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7AFFA7-2F76-4194-A029-C2A05FA8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" name="Picture 4" descr="Arizona NASA Vertical Text">
            <a:extLst>
              <a:ext uri="{FF2B5EF4-FFF2-40B4-BE49-F238E27FC236}">
                <a16:creationId xmlns:a16="http://schemas.microsoft.com/office/drawing/2014/main" id="{893385A9-ECA3-44B0-A822-81E1183CC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53AF0-7870-465A-92FA-A5879A8F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26683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have located lines correlating to both states of the molecule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evolving fit of the all-hydrogen sample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experimental A, B, and C rotational constants, as well as quadrupole constants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Measured 01 transition for fully deuterated sample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C39645-8243-431D-87D3-05460F38361C}"/>
              </a:ext>
            </a:extLst>
          </p:cNvPr>
          <p:cNvCxnSpPr/>
          <p:nvPr/>
        </p:nvCxnSpPr>
        <p:spPr>
          <a:xfrm>
            <a:off x="7136915" y="4614530"/>
            <a:ext cx="0" cy="244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3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DC9B-3C73-4132-A40E-7EF7576A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Looking forward…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41324-EAC2-4367-90AF-D19029973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34833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 hunting! Better fits lead to refined predictions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higher level transitions of fully deuterated sample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Potentially study partially deuterated samples as well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experimental structure to find energy barrier to tunneling using a method called double resonance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Archery Clipart - Clipart Kid | Archery, Art, Artwork">
            <a:extLst>
              <a:ext uri="{FF2B5EF4-FFF2-40B4-BE49-F238E27FC236}">
                <a16:creationId xmlns:a16="http://schemas.microsoft.com/office/drawing/2014/main" id="{BD04817F-1704-41D2-968E-24005F572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1056" r="2247" b="1827"/>
          <a:stretch/>
        </p:blipFill>
        <p:spPr bwMode="auto">
          <a:xfrm>
            <a:off x="9186531" y="2299384"/>
            <a:ext cx="2448910" cy="247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rizona NASA Vertical Text">
            <a:extLst>
              <a:ext uri="{FF2B5EF4-FFF2-40B4-BE49-F238E27FC236}">
                <a16:creationId xmlns:a16="http://schemas.microsoft.com/office/drawing/2014/main" id="{55813388-D70A-45D5-B5F6-71A75370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A4675F-908F-4F48-8E30-478FC04FC090}"/>
              </a:ext>
            </a:extLst>
          </p:cNvPr>
          <p:cNvSpPr txBox="1"/>
          <p:nvPr/>
        </p:nvSpPr>
        <p:spPr>
          <a:xfrm>
            <a:off x="8477911" y="4776771"/>
            <a:ext cx="405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clipartkid.com</a:t>
            </a:r>
          </a:p>
        </p:txBody>
      </p:sp>
    </p:spTree>
    <p:extLst>
      <p:ext uri="{BB962C8B-B14F-4D97-AF65-F5344CB8AC3E}">
        <p14:creationId xmlns:p14="http://schemas.microsoft.com/office/powerpoint/2010/main" val="79503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ECE29-9EE2-45CB-A5F2-E9B914F5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1C888-F9C8-4C18-9A44-CBA2C0D3B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2477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results will help scientists better understand the chemical interactions occurring in DNA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base pair interaction is thought to be responsible for some genetic mutations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this project, I’ve taken away the skills needed to…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quantum calculations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lines experimentally with microwave spectrometer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Fit the measured lines by adjusting rotational constants for best fit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MatLab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 view large scans</a:t>
            </a:r>
          </a:p>
        </p:txBody>
      </p:sp>
      <p:pic>
        <p:nvPicPr>
          <p:cNvPr id="4" name="Picture 4" descr="Arizona NASA Vertical Text">
            <a:extLst>
              <a:ext uri="{FF2B5EF4-FFF2-40B4-BE49-F238E27FC236}">
                <a16:creationId xmlns:a16="http://schemas.microsoft.com/office/drawing/2014/main" id="{F7B14CD3-B491-494A-B3C2-A652DC3F2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404" y="5289774"/>
            <a:ext cx="1117600" cy="149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clipart dna - Clip Art Library">
            <a:extLst>
              <a:ext uri="{FF2B5EF4-FFF2-40B4-BE49-F238E27FC236}">
                <a16:creationId xmlns:a16="http://schemas.microsoft.com/office/drawing/2014/main" id="{8E861FAA-FE76-453E-B269-48969759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67156" y="2322534"/>
            <a:ext cx="3596160" cy="152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163637-977A-4A60-A0DC-52F84E23F2AD}"/>
              </a:ext>
            </a:extLst>
          </p:cNvPr>
          <p:cNvSpPr txBox="1"/>
          <p:nvPr/>
        </p:nvSpPr>
        <p:spPr>
          <a:xfrm>
            <a:off x="8616134" y="4883752"/>
            <a:ext cx="4052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clipart-library.com</a:t>
            </a:r>
          </a:p>
        </p:txBody>
      </p:sp>
    </p:spTree>
    <p:extLst>
      <p:ext uri="{BB962C8B-B14F-4D97-AF65-F5344CB8AC3E}">
        <p14:creationId xmlns:p14="http://schemas.microsoft.com/office/powerpoint/2010/main" val="2531810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416</Words>
  <Application>Microsoft Office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Probing the Structure and Dynamics of Ammonium Formate Using Microwave Spectroscopy</vt:lpstr>
      <vt:lpstr>Introduction</vt:lpstr>
      <vt:lpstr>Methods</vt:lpstr>
      <vt:lpstr>PowerPoint Presentation</vt:lpstr>
      <vt:lpstr>PowerPoint Presentation</vt:lpstr>
      <vt:lpstr>Comparing Predictions and Experimental</vt:lpstr>
      <vt:lpstr>Results</vt:lpstr>
      <vt:lpstr>Looking forward…</vt:lpstr>
      <vt:lpstr>Conclusions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Structure and Dynamics of Ammonium Formate Using Microwave Spectroscopy</dc:title>
  <dc:creator>kristen.roehling@gmail.com</dc:creator>
  <cp:lastModifiedBy>kristen.roehling@gmail.com</cp:lastModifiedBy>
  <cp:revision>3</cp:revision>
  <dcterms:created xsi:type="dcterms:W3CDTF">2022-03-28T05:23:26Z</dcterms:created>
  <dcterms:modified xsi:type="dcterms:W3CDTF">2022-04-08T22:21:20Z</dcterms:modified>
</cp:coreProperties>
</file>